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7" r:id="rId6"/>
    <p:sldId id="260" r:id="rId7"/>
    <p:sldId id="261" r:id="rId8"/>
    <p:sldId id="262" r:id="rId9"/>
    <p:sldId id="263" r:id="rId10"/>
    <p:sldId id="266" r:id="rId11"/>
    <p:sldId id="265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03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50" autoAdjust="0"/>
    <p:restoredTop sz="94660"/>
  </p:normalViewPr>
  <p:slideViewPr>
    <p:cSldViewPr snapToGrid="0">
      <p:cViewPr>
        <p:scale>
          <a:sx n="80" d="100"/>
          <a:sy n="80" d="100"/>
        </p:scale>
        <p:origin x="512" y="9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34A28-BAB2-4BAA-97FA-B68C443D48E7}" type="datetimeFigureOut">
              <a:rPr lang="it-IT" smtClean="0"/>
              <a:t>26/11/21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A644-A97C-4FED-8769-65B0CC979B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4224105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34A28-BAB2-4BAA-97FA-B68C443D48E7}" type="datetimeFigureOut">
              <a:rPr lang="it-IT" smtClean="0"/>
              <a:t>26/11/21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A644-A97C-4FED-8769-65B0CC979B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94939791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34A28-BAB2-4BAA-97FA-B68C443D48E7}" type="datetimeFigureOut">
              <a:rPr lang="it-IT" smtClean="0"/>
              <a:t>26/11/21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A644-A97C-4FED-8769-65B0CC979B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8930518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34A28-BAB2-4BAA-97FA-B68C443D48E7}" type="datetimeFigureOut">
              <a:rPr lang="it-IT" smtClean="0"/>
              <a:t>26/11/21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A644-A97C-4FED-8769-65B0CC979B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0436861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34A28-BAB2-4BAA-97FA-B68C443D48E7}" type="datetimeFigureOut">
              <a:rPr lang="it-IT" smtClean="0"/>
              <a:t>26/11/21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A644-A97C-4FED-8769-65B0CC979B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7558767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34A28-BAB2-4BAA-97FA-B68C443D48E7}" type="datetimeFigureOut">
              <a:rPr lang="it-IT" smtClean="0"/>
              <a:t>26/11/21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A644-A97C-4FED-8769-65B0CC979B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3263541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34A28-BAB2-4BAA-97FA-B68C443D48E7}" type="datetimeFigureOut">
              <a:rPr lang="it-IT" smtClean="0"/>
              <a:t>26/11/21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A644-A97C-4FED-8769-65B0CC979B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6694855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34A28-BAB2-4BAA-97FA-B68C443D48E7}" type="datetimeFigureOut">
              <a:rPr lang="it-IT" smtClean="0"/>
              <a:t>26/11/21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A644-A97C-4FED-8769-65B0CC979B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0187060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34A28-BAB2-4BAA-97FA-B68C443D48E7}" type="datetimeFigureOut">
              <a:rPr lang="it-IT" smtClean="0"/>
              <a:t>26/11/21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A644-A97C-4FED-8769-65B0CC979B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6017911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34A28-BAB2-4BAA-97FA-B68C443D48E7}" type="datetimeFigureOut">
              <a:rPr lang="it-IT" smtClean="0"/>
              <a:t>26/11/21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A644-A97C-4FED-8769-65B0CC979B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2956962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34A28-BAB2-4BAA-97FA-B68C443D48E7}" type="datetimeFigureOut">
              <a:rPr lang="it-IT" smtClean="0"/>
              <a:t>26/11/21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A644-A97C-4FED-8769-65B0CC979B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8998967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634A28-BAB2-4BAA-97FA-B68C443D48E7}" type="datetimeFigureOut">
              <a:rPr lang="it-IT" smtClean="0"/>
              <a:t>26/11/21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D6A644-A97C-4FED-8769-65B0CC979B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6818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9" t="30267" r="1400" b="28800"/>
          <a:stretch/>
        </p:blipFill>
        <p:spPr>
          <a:xfrm>
            <a:off x="1" y="0"/>
            <a:ext cx="12170664" cy="6858000"/>
          </a:xfrm>
          <a:prstGeom prst="rect">
            <a:avLst/>
          </a:prstGeom>
        </p:spPr>
      </p:pic>
      <p:pic>
        <p:nvPicPr>
          <p:cNvPr id="1028" name="Picture 4" descr="Confederazione Mondiale delle Exallieve ed Exallievi delle FMA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312" y="285750"/>
            <a:ext cx="314325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tangolo 6"/>
          <p:cNvSpPr/>
          <p:nvPr/>
        </p:nvSpPr>
        <p:spPr>
          <a:xfrm>
            <a:off x="1479966" y="4518898"/>
            <a:ext cx="8825942" cy="23391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DOCUMENTO IDENTITARIO</a:t>
            </a:r>
            <a:br>
              <a:rPr lang="it-IT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r>
              <a:rPr lang="it-IT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Ass.ne</a:t>
            </a:r>
            <a:r>
              <a:rPr lang="it-IT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Mornese – Liguria ODV</a:t>
            </a:r>
          </a:p>
          <a:p>
            <a:pPr algn="ctr"/>
            <a:r>
              <a:rPr lang="it-IT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Laici-</a:t>
            </a:r>
            <a:r>
              <a:rPr lang="it-IT" sz="3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Exallieve</a:t>
            </a:r>
            <a:r>
              <a:rPr lang="it-IT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/i in rete con le FMA nel mondo</a:t>
            </a:r>
          </a:p>
        </p:txBody>
      </p:sp>
    </p:spTree>
    <p:extLst>
      <p:ext uri="{BB962C8B-B14F-4D97-AF65-F5344CB8AC3E}">
        <p14:creationId xmlns:p14="http://schemas.microsoft.com/office/powerpoint/2010/main" val="26230684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349955" y="83214"/>
            <a:ext cx="53735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b="1" u="sng" dirty="0"/>
              <a:t>I nostri PRINCIPI</a:t>
            </a:r>
          </a:p>
        </p:txBody>
      </p:sp>
      <p:pic>
        <p:nvPicPr>
          <p:cNvPr id="2050" name="Picture 2" descr="Citta&amp;#39; di Ortona - Portale dei servizi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847" y="1269261"/>
            <a:ext cx="8753475" cy="588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tangolo 3"/>
          <p:cNvSpPr/>
          <p:nvPr/>
        </p:nvSpPr>
        <p:spPr>
          <a:xfrm>
            <a:off x="870966" y="2201918"/>
            <a:ext cx="49636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RISPETTO della DIGNITA’ di ogni PERSONA UMANA </a:t>
            </a:r>
          </a:p>
        </p:txBody>
      </p:sp>
      <p:sp>
        <p:nvSpPr>
          <p:cNvPr id="5" name="Rettangolo 4"/>
          <p:cNvSpPr/>
          <p:nvPr/>
        </p:nvSpPr>
        <p:spPr>
          <a:xfrm>
            <a:off x="1681968" y="4471288"/>
            <a:ext cx="14945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SOLIDARIETA’ </a:t>
            </a:r>
          </a:p>
        </p:txBody>
      </p:sp>
      <p:sp>
        <p:nvSpPr>
          <p:cNvPr id="6" name="Rettangolo 5"/>
          <p:cNvSpPr/>
          <p:nvPr/>
        </p:nvSpPr>
        <p:spPr>
          <a:xfrm>
            <a:off x="7401028" y="3189470"/>
            <a:ext cx="10292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LIBERTA’ </a:t>
            </a:r>
          </a:p>
        </p:txBody>
      </p:sp>
    </p:spTree>
    <p:extLst>
      <p:ext uri="{BB962C8B-B14F-4D97-AF65-F5344CB8AC3E}">
        <p14:creationId xmlns:p14="http://schemas.microsoft.com/office/powerpoint/2010/main" val="678446332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203454" y="302359"/>
            <a:ext cx="588645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dirty="0"/>
              <a:t>RISPETTO della DIGNITA’ di ogni PERSONA UMANA </a:t>
            </a:r>
          </a:p>
          <a:p>
            <a:r>
              <a:rPr lang="it-IT" sz="2800" dirty="0"/>
              <a:t>È un valore sottolineato nell’ enciclica  «Fratelli tutti».</a:t>
            </a:r>
          </a:p>
          <a:p>
            <a:r>
              <a:rPr lang="it-IT" sz="2800" dirty="0"/>
              <a:t>Ogni essere umano possiede una dignità inalienabile che Don Bosco e Madre Mazzarello hanno tradotto con un unico termine: </a:t>
            </a:r>
            <a:r>
              <a:rPr lang="it-IT" sz="2800" i="1" dirty="0"/>
              <a:t>AMOREVOLEZZA, capacità di accogliere, di dare dignità alla gioventù di allora, (</a:t>
            </a:r>
            <a:r>
              <a:rPr lang="it-IT" sz="2800" dirty="0"/>
              <a:t>ma oggi a tutti</a:t>
            </a:r>
            <a:r>
              <a:rPr lang="it-IT" sz="2800" i="1" dirty="0"/>
              <a:t>) e nel Sistema Preventivo c’è tutto un processo di attenzione per la crescita integrale del giovane che giunge all’obiettivo finale del BUON CRISTIANO e ONESTO CITTADINO</a:t>
            </a:r>
          </a:p>
        </p:txBody>
      </p:sp>
      <p:pic>
        <p:nvPicPr>
          <p:cNvPr id="4" name="Picture 2" descr="Don Bosco - Salesiani Soverat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904" y="1582729"/>
            <a:ext cx="5666358" cy="377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5820618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548112" y="347344"/>
            <a:ext cx="113939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dirty="0"/>
              <a:t>SOLIDARIETA’, </a:t>
            </a:r>
            <a:r>
              <a:rPr lang="it-IT" sz="2800" dirty="0"/>
              <a:t>virtù sociale, stile di vita, capacità di oltrepassare la benevolenza e convertirla in azione collettiva, gratuita, concreta, vicinanza di aiuto, volontà di trasformare la realtà per renderla migliore perché è con l’essere solidale che la vita ha significato. Grazie all’autenticità delle nostre relazioni buone e autentiche, capaci di superare le realtà virtuali ci inseriamo nel contesto umano rendendoci più fratelli</a:t>
            </a:r>
          </a:p>
        </p:txBody>
      </p:sp>
      <p:pic>
        <p:nvPicPr>
          <p:cNvPr id="3074" name="Picture 2" descr="Società e attualità - Goethe-Institut Itali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854" y="3331735"/>
            <a:ext cx="7059041" cy="3066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653187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00752" y="245102"/>
            <a:ext cx="631094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b="1" dirty="0"/>
              <a:t>LIBERTA’</a:t>
            </a:r>
          </a:p>
          <a:p>
            <a:r>
              <a:rPr lang="it-IT" sz="2400" dirty="0"/>
              <a:t>A volte il concetto di libertà viene inteso come possibilità di fare quello che si vuole, non avere vincoli e limiti che la precludano, non dover rendere conto a nessuno del proprio operato. Questo non è un concetto del tutto sbagliato, ma non è il «tutto» che definisce la libertà.</a:t>
            </a:r>
          </a:p>
          <a:p>
            <a:r>
              <a:rPr lang="it-IT" sz="2400" dirty="0"/>
              <a:t>Libertà, soprattutto oggi, è saper andare contro corrente, dimenticare qualcosa di nostro per renderci responsabili e disponibili per il benessere della comunità e dell’ambiente in cui si vive. Ancora don Bosco ci insegna il valore della libertà quando indica come traguardo finale del suo Sistema Preventivo la formazione integrale del giovane: «BUONI CRISTIANI E ONESTI CITTADINI»</a:t>
            </a:r>
          </a:p>
        </p:txBody>
      </p:sp>
      <p:pic>
        <p:nvPicPr>
          <p:cNvPr id="5122" name="Picture 2" descr="Persona Depressa Triste Turbata 3d Illustrazione di Stock - Illustrazione  di idea, alone: 6048463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1351" y="156286"/>
            <a:ext cx="3048127" cy="2743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Jeff Fost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635" y="3501965"/>
            <a:ext cx="3661807" cy="2929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3d Man Heart Stock Illustrations – 9,311 3d Man Heart Stock Illustrations,  Vectors &amp;amp; Clipart - Dreamstime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9421" y="1974276"/>
            <a:ext cx="2727960" cy="2727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151277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onfederazione Mondiale delle Exallieve ed Exallievi delle F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06" y="1712851"/>
            <a:ext cx="3667125" cy="466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4584" y="6110061"/>
            <a:ext cx="2188464" cy="423200"/>
          </a:xfrm>
          <a:prstGeom prst="rect">
            <a:avLst/>
          </a:prstGeom>
        </p:spPr>
      </p:pic>
      <p:pic>
        <p:nvPicPr>
          <p:cNvPr id="7178" name="Picture 10" descr="Federciclismo | Liguria | Comitati Provincial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29" y="3205824"/>
            <a:ext cx="5496341" cy="2680407"/>
          </a:xfrm>
          <a:prstGeom prst="rect">
            <a:avLst/>
          </a:prstGeom>
          <a:noFill/>
          <a:effectLst>
            <a:outerShdw blurRad="241300" dist="228600" dir="2940000" algn="ctr" rotWithShape="0">
              <a:srgbClr val="000000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DB252A18-10D0-8542-BF10-9008844B5B1D}"/>
              </a:ext>
            </a:extLst>
          </p:cNvPr>
          <p:cNvSpPr/>
          <p:nvPr/>
        </p:nvSpPr>
        <p:spPr>
          <a:xfrm flipH="1">
            <a:off x="5804349" y="3708400"/>
            <a:ext cx="139250" cy="145599"/>
          </a:xfrm>
          <a:prstGeom prst="rect">
            <a:avLst/>
          </a:prstGeom>
          <a:solidFill>
            <a:srgbClr val="B4030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Picture 4" descr="Confederazione Mondiale delle Exallieve ed Exallievi delle FMA">
            <a:extLst>
              <a:ext uri="{FF2B5EF4-FFF2-40B4-BE49-F238E27FC236}">
                <a16:creationId xmlns:a16="http://schemas.microsoft.com/office/drawing/2014/main" id="{84EDF03A-A8B2-7648-8E74-19FE40B0CB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9798" y="3236852"/>
            <a:ext cx="314325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0498D219-D66B-764A-8A60-998FEE6FF772}"/>
              </a:ext>
            </a:extLst>
          </p:cNvPr>
          <p:cNvSpPr txBox="1"/>
          <p:nvPr/>
        </p:nvSpPr>
        <p:spPr>
          <a:xfrm>
            <a:off x="8289798" y="3205824"/>
            <a:ext cx="2269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associata a</a:t>
            </a:r>
          </a:p>
        </p:txBody>
      </p:sp>
    </p:spTree>
    <p:extLst>
      <p:ext uri="{BB962C8B-B14F-4D97-AF65-F5344CB8AC3E}">
        <p14:creationId xmlns:p14="http://schemas.microsoft.com/office/powerpoint/2010/main" val="7828941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95559" y="791100"/>
            <a:ext cx="559159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/>
              <a:t>Vivere la nostra identità fatta di SOLIDARIETA’ e RECIPROCITA’, PARTECIPAZIONE SOCIALE, e GRATUITA’, credo sia la punta di diamante che ci distingue per quel tratto relazionale, affettuoso, fraterno e disinteressato che costruisce solidarietà con tutto il nostro prossimo, ma soprattutto con quella parte di fratelli più  bisognosi e fragili</a:t>
            </a:r>
          </a:p>
        </p:txBody>
      </p:sp>
      <p:pic>
        <p:nvPicPr>
          <p:cNvPr id="2050" name="Picture 2" descr="RUBRICA PIETRE: IL DIAMANTE | i gioielli Conti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38" r="8884"/>
          <a:stretch/>
        </p:blipFill>
        <p:spPr bwMode="auto">
          <a:xfrm rot="10800000">
            <a:off x="7974262" y="4088920"/>
            <a:ext cx="3653214" cy="3551955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UN AIUTO CONCRETO AI POVERI SEMPRE PIU&amp;#39; NUMEROSI IN ITALIA – Progetto Agata  Smeral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0844" y="347717"/>
            <a:ext cx="3668180" cy="250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L&amp;#39;Italia non è attenta ai bambini&amp;quot;. L&amp;#39;allarme del garante dell&amp;#39;infanzia:  723mila minori poveri - Emilia-Romagna Mamm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2713" y="1110385"/>
            <a:ext cx="2166047" cy="3237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Le altre “pandemie”: La fame e la povertà - di Carlo Parenti - Politica  Insiem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0844" y="3009272"/>
            <a:ext cx="3391145" cy="2119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tangolo 2"/>
          <p:cNvSpPr/>
          <p:nvPr/>
        </p:nvSpPr>
        <p:spPr>
          <a:xfrm>
            <a:off x="349955" y="83214"/>
            <a:ext cx="53735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b="1" u="sng" dirty="0"/>
              <a:t>I nostri valori</a:t>
            </a:r>
          </a:p>
        </p:txBody>
      </p:sp>
    </p:spTree>
    <p:extLst>
      <p:ext uri="{BB962C8B-B14F-4D97-AF65-F5344CB8AC3E}">
        <p14:creationId xmlns:p14="http://schemas.microsoft.com/office/powerpoint/2010/main" val="1861226761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UBRICA PIETRE: IL DIAMANTE | i gioielli Conti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38" r="8884"/>
          <a:stretch/>
        </p:blipFill>
        <p:spPr bwMode="auto">
          <a:xfrm rot="10800000">
            <a:off x="1754124" y="0"/>
            <a:ext cx="2935223" cy="2853866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/>
          <p:cNvSpPr/>
          <p:nvPr/>
        </p:nvSpPr>
        <p:spPr>
          <a:xfrm>
            <a:off x="559104" y="376955"/>
            <a:ext cx="85848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/>
              <a:t>A </a:t>
            </a:r>
            <a:r>
              <a:rPr lang="it-IT" sz="2800" b="1" dirty="0">
                <a:solidFill>
                  <a:srgbClr val="FF0000"/>
                </a:solidFill>
              </a:rPr>
              <a:t>base</a:t>
            </a:r>
            <a:r>
              <a:rPr lang="it-IT" sz="2800" dirty="0"/>
              <a:t> della nostra IDENTITA’ stanno valori ben definiti</a:t>
            </a:r>
          </a:p>
        </p:txBody>
      </p:sp>
      <p:sp>
        <p:nvSpPr>
          <p:cNvPr id="6" name="Rettangolo 5"/>
          <p:cNvSpPr/>
          <p:nvPr/>
        </p:nvSpPr>
        <p:spPr>
          <a:xfrm>
            <a:off x="128016" y="2166449"/>
            <a:ext cx="631850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/>
              <a:t>SOLIDARIETA’ e RECIPROCITA’= relazione di reciproco sostegno, scambio di risorse e competenze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/>
              <a:t>SUSSIDIARIETA’ = vicinanza ai cittadini e alle comunità, capacità di far fronte a nuove esigenze mettendosi a disposizione di chi è nella difficoltà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/>
              <a:t>PARTECIPAZIONE AL SOCIALE = offrire il nostro contributo per il miglioramento della realtà sociale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/>
              <a:t>GRATUITA’ = impegnarsi in prima persona per la costruzione di una società più civile</a:t>
            </a:r>
          </a:p>
        </p:txBody>
      </p:sp>
      <p:pic>
        <p:nvPicPr>
          <p:cNvPr id="1026" name="Picture 2" descr="Hera e Caritas insieme per distribuire 20mila pasti ai bisognos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9591" y="315627"/>
            <a:ext cx="3005328" cy="1670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egone Online - notizie da Lecco e provincia » Generosi, sì, ma non  sprovveduti, anche a Natal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482"/>
          <a:stretch/>
        </p:blipFill>
        <p:spPr bwMode="auto">
          <a:xfrm rot="1617368">
            <a:off x="7082805" y="1501364"/>
            <a:ext cx="3278251" cy="133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anifestazione d&amp;#39;interess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13663">
            <a:off x="9215131" y="2537270"/>
            <a:ext cx="2641219" cy="2448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VIDES UK | International Voluntary Organisation | Salesian Sisters - HOM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0256" y="4065037"/>
            <a:ext cx="3492144" cy="2605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Connettore 1 7"/>
          <p:cNvCxnSpPr/>
          <p:nvPr/>
        </p:nvCxnSpPr>
        <p:spPr>
          <a:xfrm>
            <a:off x="2029968" y="1986589"/>
            <a:ext cx="253172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3408686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La libertà provvisoria: obblighi e condizioni - La Mente è Meraviglios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4443" y="4093685"/>
            <a:ext cx="3042286" cy="212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ONDO DI SOLIDARIETÀ ALIMENTARE DI CUI ALL&amp;#39;ART.2 D.L. 154 DEL 23 NOVEMBRE  2020 (MISURE FINANZIARIE URGENTI CONNESSE ALL&amp;#39;EMERGENZA EPIDEMIOLOGICA DA  COVID-19: APPROVAZIONE TERZO BANDO /AVVISO E MODULO DI DOMANDA. | Comune d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84742">
            <a:off x="6593486" y="3002595"/>
            <a:ext cx="2964830" cy="1661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RUBRICA PIETRE: IL DIAMANTE | i gioielli Conti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38" r="8884"/>
          <a:stretch/>
        </p:blipFill>
        <p:spPr bwMode="auto">
          <a:xfrm rot="10800000">
            <a:off x="-315467" y="3165485"/>
            <a:ext cx="4105654" cy="3991856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155448" y="219456"/>
            <a:ext cx="110185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FF0000"/>
                </a:solidFill>
              </a:rPr>
              <a:t>VERTICE</a:t>
            </a:r>
            <a:r>
              <a:rPr lang="it-IT" sz="2800" dirty="0"/>
              <a:t> del diamante sono i  PRINCIPI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/>
              <a:t>RISPETTO della DIGNITA’ di ogni PERSONA UMANA  indipendentemente  dall’appartenenza religiosa, culturale, sociale, etnica.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/>
              <a:t>SOLIDARIETA’ = attenzione a «tutta» la persona, alla comunità, alla cura del territorio e ai beni culturali.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/>
              <a:t>LIBERTA’ nel vivere e condividere esperienze e competenze diverse </a:t>
            </a:r>
          </a:p>
        </p:txBody>
      </p:sp>
      <p:sp>
        <p:nvSpPr>
          <p:cNvPr id="4" name="Ovale 3"/>
          <p:cNvSpPr/>
          <p:nvPr/>
        </p:nvSpPr>
        <p:spPr>
          <a:xfrm>
            <a:off x="1256536" y="3993798"/>
            <a:ext cx="1069848" cy="97840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050" name="Picture 2" descr="Anziani maltrattati, Uneba Sicilia: «Il rispetto della persona, soprattutto  se fragile e bisognose»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7435" y="2897112"/>
            <a:ext cx="3091285" cy="1719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BENI CULTURALI LARGO AI PRIVATI - Amate Spond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75207">
            <a:off x="4152448" y="4328482"/>
            <a:ext cx="3231007" cy="1817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634830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60267" y="320958"/>
            <a:ext cx="53735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b="1" u="sng" dirty="0"/>
              <a:t>I nostri valori</a:t>
            </a:r>
          </a:p>
        </p:txBody>
      </p:sp>
      <p:pic>
        <p:nvPicPr>
          <p:cNvPr id="1026" name="Picture 2" descr="Dopo l&amp;#39;emergenza/La fame di solidarietà | Libertà e Giustizia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8F9FB"/>
              </a:clrFrom>
              <a:clrTo>
                <a:srgbClr val="F8F9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482524"/>
            <a:ext cx="10049255" cy="5306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tangolo 2"/>
          <p:cNvSpPr/>
          <p:nvPr/>
        </p:nvSpPr>
        <p:spPr>
          <a:xfrm>
            <a:off x="2323950" y="2098308"/>
            <a:ext cx="2880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SOLIDARIETA’ e RECIPROCITA</a:t>
            </a:r>
          </a:p>
        </p:txBody>
      </p:sp>
      <p:sp>
        <p:nvSpPr>
          <p:cNvPr id="4" name="Rettangolo 3"/>
          <p:cNvSpPr/>
          <p:nvPr/>
        </p:nvSpPr>
        <p:spPr>
          <a:xfrm>
            <a:off x="7056389" y="1607558"/>
            <a:ext cx="1664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SUSSIDIARIETA’ </a:t>
            </a:r>
          </a:p>
        </p:txBody>
      </p:sp>
      <p:sp>
        <p:nvSpPr>
          <p:cNvPr id="5" name="Rettangolo 4"/>
          <p:cNvSpPr/>
          <p:nvPr/>
        </p:nvSpPr>
        <p:spPr>
          <a:xfrm>
            <a:off x="1247639" y="4294056"/>
            <a:ext cx="29301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PARTECIPAZIONE AL SOCIALE </a:t>
            </a:r>
          </a:p>
        </p:txBody>
      </p:sp>
      <p:sp>
        <p:nvSpPr>
          <p:cNvPr id="6" name="Rettangolo 5"/>
          <p:cNvSpPr/>
          <p:nvPr/>
        </p:nvSpPr>
        <p:spPr>
          <a:xfrm>
            <a:off x="10059468" y="4135527"/>
            <a:ext cx="12170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GRATUITA’ </a:t>
            </a:r>
          </a:p>
        </p:txBody>
      </p:sp>
    </p:spTree>
    <p:extLst>
      <p:ext uri="{BB962C8B-B14F-4D97-AF65-F5344CB8AC3E}">
        <p14:creationId xmlns:p14="http://schemas.microsoft.com/office/powerpoint/2010/main" val="3706286179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74320" y="320040"/>
            <a:ext cx="108356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Considerando più da vicino VALORI e PRINCIPI del DOCUMENTO IDENTITARIO troviamo il loro alto significato nel Vangelo e nella Dottrina di Papa Francesco.</a:t>
            </a:r>
          </a:p>
          <a:p>
            <a:r>
              <a:rPr lang="it-IT" sz="2400" b="1" dirty="0"/>
              <a:t>SOLIDARIETA’ e RECIPROCITA’ </a:t>
            </a:r>
            <a:r>
              <a:rPr lang="it-IT" sz="2400" dirty="0"/>
              <a:t>sono due atteggiamenti che Gesù insegna e descrive chiaramente nella parabola del Buon Samaritano</a:t>
            </a:r>
          </a:p>
        </p:txBody>
      </p:sp>
      <p:pic>
        <p:nvPicPr>
          <p:cNvPr id="1026" name="Picture 2" descr="Il buon samaritano&amp;quot;, Gesù che ha compassione di te. Commento al Vangelo di  domenica 14 luglio • Claru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432" y="1865883"/>
            <a:ext cx="6867144" cy="3029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tangolo 2"/>
          <p:cNvSpPr/>
          <p:nvPr/>
        </p:nvSpPr>
        <p:spPr>
          <a:xfrm>
            <a:off x="274320" y="1889700"/>
            <a:ext cx="43251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/>
              <a:t>Uscire da noi stessi, dai nostri egoismi e avere occhi attenti ai bisogni degli altri è davvero essere solidali, è impegnarci nel rimuovere le cause della disuguaglianza e della povertà</a:t>
            </a:r>
          </a:p>
        </p:txBody>
      </p:sp>
      <p:sp>
        <p:nvSpPr>
          <p:cNvPr id="4" name="Rettangolo 3"/>
          <p:cNvSpPr/>
          <p:nvPr/>
        </p:nvSpPr>
        <p:spPr>
          <a:xfrm>
            <a:off x="5513832" y="4918762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2400" b="1" i="1" dirty="0">
                <a:solidFill>
                  <a:srgbClr val="222222"/>
                </a:solidFill>
                <a:latin typeface="jaf-bernino-sans-condensed"/>
              </a:rPr>
              <a:t>La dignità umana, lo sviluppo umano integrale, l’essere in relazione, il dono di sé, che trova culmine nell’amore autentico</a:t>
            </a:r>
            <a:r>
              <a:rPr lang="it-IT" i="1" dirty="0">
                <a:solidFill>
                  <a:srgbClr val="222222"/>
                </a:solidFill>
                <a:latin typeface="jaf-bernino-sans-condensed"/>
              </a:rPr>
              <a:t> (Fratelli tutti)</a:t>
            </a:r>
            <a:endParaRPr lang="it-IT" i="1" dirty="0"/>
          </a:p>
        </p:txBody>
      </p:sp>
      <p:pic>
        <p:nvPicPr>
          <p:cNvPr id="1028" name="Picture 4" descr="Venerdì della Misericordia, Francesco tra i malati di Alzheimer - Vatican  New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73" t="8370" r="11651"/>
          <a:stretch/>
        </p:blipFill>
        <p:spPr bwMode="auto">
          <a:xfrm>
            <a:off x="1490472" y="4242816"/>
            <a:ext cx="2816352" cy="2402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7830380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01168" y="839021"/>
            <a:ext cx="48006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/>
              <a:t>Secondo il pensiero e le prescrizioni della Dottrina Sociale della Chiesa il principio di SUSSIDIARIETA’ si conferma come principio di libertà e autonomia e in questa ottica l’Associazione promuove progetti comuni ai cittadini – associazioni – istituzioni che si mettono a confronto </a:t>
            </a:r>
          </a:p>
        </p:txBody>
      </p:sp>
      <p:sp>
        <p:nvSpPr>
          <p:cNvPr id="3" name="Rettangolo 2"/>
          <p:cNvSpPr/>
          <p:nvPr/>
        </p:nvSpPr>
        <p:spPr>
          <a:xfrm>
            <a:off x="380761" y="254246"/>
            <a:ext cx="28987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b="1" dirty="0"/>
              <a:t>SUSSIDIARIETA’ </a:t>
            </a:r>
          </a:p>
        </p:txBody>
      </p:sp>
      <p:pic>
        <p:nvPicPr>
          <p:cNvPr id="1026" name="Picture 2" descr="15 Maggio: giornata della Sussidiarietà - di Gianni Verga - Politica Insie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1768" y="1207642"/>
            <a:ext cx="6900311" cy="4370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9181877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89904" y="0"/>
            <a:ext cx="11698464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b="1" dirty="0"/>
              <a:t>PARTECIPAZIONE</a:t>
            </a:r>
          </a:p>
          <a:p>
            <a:r>
              <a:rPr lang="it-IT" sz="2800" dirty="0"/>
              <a:t>Come nella parabola dei talenti, così nel contesto di ogni nostro quotidiano, ciascuno di noi ha ricevuto un «ruolo», </a:t>
            </a:r>
            <a:r>
              <a:rPr lang="it-IT" sz="2800" i="1" dirty="0"/>
              <a:t>un talento </a:t>
            </a:r>
            <a:r>
              <a:rPr lang="it-IT" sz="2800" dirty="0"/>
              <a:t>che se fatto fruttificare rende capaci di costruire legami sociali e rendere migliore il mondo. La prima motivazione alla partecipazione è quella di sentirsi inseriti nella dimensione sociale, la seconda è sapersi importanti per gli altri. Non ci si deve sentire inutili per demandare ad altri l’incarico di risolvere i problemi di chi è nella difficoltà…facendo questo è come </a:t>
            </a:r>
            <a:r>
              <a:rPr lang="it-IT" sz="2800" b="1" i="1" dirty="0"/>
              <a:t>sotterrare i talenti</a:t>
            </a:r>
            <a:r>
              <a:rPr lang="it-IT" sz="2800" dirty="0"/>
              <a:t>! </a:t>
            </a:r>
          </a:p>
        </p:txBody>
      </p:sp>
      <p:pic>
        <p:nvPicPr>
          <p:cNvPr id="1026" name="Picture 2" descr="Vangelo e letture di domenica 19 novembre 2017 – Parrocchia San Giovanni  Battis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184" y="3563036"/>
            <a:ext cx="8193023" cy="2937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0327550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47472" y="219456"/>
            <a:ext cx="5266944" cy="6955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GRATUITA’</a:t>
            </a:r>
          </a:p>
          <a:p>
            <a:r>
              <a:rPr lang="it-IT" sz="2600" dirty="0"/>
              <a:t>Sinonimo di cura, attenzione, accoglienza; un farsi dono, offrire il nostro aiuto o contributo senza pretendere alcuna ricompensa o restituzione. È un dono senza presto, incalcolabile nel suo valore perché nasce da quel rapporto fraterno insegnatoci da Gesù, è quell’atto d’Amore del samaritano, ma anche quello del padre misericordioso.</a:t>
            </a:r>
          </a:p>
          <a:p>
            <a:r>
              <a:rPr lang="it-IT" sz="2600" dirty="0"/>
              <a:t>GRATUITA’ è condividere tempo, risorse, capacità e oggi è quasi un atto di coraggio, uscire da se stessi per entrare in relazione con l’altro che è nel bisogno.</a:t>
            </a:r>
          </a:p>
          <a:p>
            <a:endParaRPr lang="it-IT" sz="2800" dirty="0"/>
          </a:p>
        </p:txBody>
      </p:sp>
      <p:pic>
        <p:nvPicPr>
          <p:cNvPr id="2050" name="Picture 2" descr="Mille pasti gratuiti ai senza tetto di Milano - Cronaca - Vivere Mila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213" y="1866900"/>
            <a:ext cx="6044600" cy="451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1952879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</TotalTime>
  <Words>857</Words>
  <Application>Microsoft Macintosh PowerPoint</Application>
  <PresentationFormat>Widescreen</PresentationFormat>
  <Paragraphs>41</Paragraphs>
  <Slides>14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jaf-bernino-sans-condensed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Sr. Alba</dc:creator>
  <cp:lastModifiedBy>rosanna.iebole@gmail.com</cp:lastModifiedBy>
  <cp:revision>42</cp:revision>
  <dcterms:created xsi:type="dcterms:W3CDTF">2021-09-24T13:19:56Z</dcterms:created>
  <dcterms:modified xsi:type="dcterms:W3CDTF">2021-11-26T10:12:19Z</dcterms:modified>
</cp:coreProperties>
</file>